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36"/>
  </p:notesMasterIdLst>
  <p:sldIdLst>
    <p:sldId id="357" r:id="rId3"/>
    <p:sldId id="363" r:id="rId4"/>
    <p:sldId id="364" r:id="rId5"/>
    <p:sldId id="368" r:id="rId6"/>
    <p:sldId id="373" r:id="rId7"/>
    <p:sldId id="367" r:id="rId8"/>
    <p:sldId id="369" r:id="rId9"/>
    <p:sldId id="359" r:id="rId10"/>
    <p:sldId id="360" r:id="rId11"/>
    <p:sldId id="361" r:id="rId12"/>
    <p:sldId id="365" r:id="rId13"/>
    <p:sldId id="374" r:id="rId14"/>
    <p:sldId id="366" r:id="rId15"/>
    <p:sldId id="376" r:id="rId16"/>
    <p:sldId id="375" r:id="rId17"/>
    <p:sldId id="377" r:id="rId18"/>
    <p:sldId id="380" r:id="rId19"/>
    <p:sldId id="370" r:id="rId20"/>
    <p:sldId id="379" r:id="rId21"/>
    <p:sldId id="381" r:id="rId22"/>
    <p:sldId id="382" r:id="rId23"/>
    <p:sldId id="371" r:id="rId24"/>
    <p:sldId id="385" r:id="rId25"/>
    <p:sldId id="384" r:id="rId26"/>
    <p:sldId id="386" r:id="rId27"/>
    <p:sldId id="383" r:id="rId28"/>
    <p:sldId id="372" r:id="rId29"/>
    <p:sldId id="390" r:id="rId30"/>
    <p:sldId id="344" r:id="rId31"/>
    <p:sldId id="345" r:id="rId32"/>
    <p:sldId id="389" r:id="rId33"/>
    <p:sldId id="362" r:id="rId34"/>
    <p:sldId id="3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6"/>
    <p:restoredTop sz="80120"/>
  </p:normalViewPr>
  <p:slideViewPr>
    <p:cSldViewPr snapToGrid="0">
      <p:cViewPr varScale="1">
        <p:scale>
          <a:sx n="135" d="100"/>
          <a:sy n="135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43BA3-0297-444E-B74B-90E6FDA995C9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08FA7-1084-3D42-B966-488A12578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4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DFDB0-7489-DC41-A261-E395967CCC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4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08FA7-1084-3D42-B966-488A125783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23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08FA7-1084-3D42-B966-488A125783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0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08FA7-1084-3D42-B966-488A125783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3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F71-81B0-262F-6A16-0D0FD9E5D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04475-0202-0854-8551-264095814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2A96B-6FDD-9B84-619A-9760B4599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47148-F256-6894-FDC6-9118D4B8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EF98D-FF40-77D7-6ED3-62956F3A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0B46-B512-4929-27F3-C088C313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EA26F-42A0-01CC-349E-4EC716122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CF0F6-E73B-1872-122A-4545FF04B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B21F2-0F66-FD46-0872-54B6FE6D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C475E-4CA2-D9F3-24C3-9F53CAF0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33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3743B-66B2-01A4-F8D7-E157DA23D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E7239-9200-A5C0-10BD-6FF053096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BF07-9677-E297-9B6B-26B4AE2A2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B2DC1-3472-18F2-B6D6-3353CD01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C393F-F652-6B30-B44D-968DFEBD7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83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Solid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3010135"/>
            <a:ext cx="10354360" cy="1843239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Red Title Slide</a:t>
            </a:r>
            <a:br>
              <a:rPr lang="en-US" dirty="0"/>
            </a:br>
            <a:r>
              <a:rPr lang="en-US" dirty="0"/>
              <a:t>with No Photo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7" y="2672175"/>
            <a:ext cx="768531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5042135"/>
            <a:ext cx="1035436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481303"/>
            <a:ext cx="1035436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1" y="2106726"/>
            <a:ext cx="10376585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Insert-&gt;Header and Footer-&gt;Type Customizable Name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975BFC-F4DC-2E90-6702-C34D8B916353}"/>
              </a:ext>
            </a:extLst>
          </p:cNvPr>
          <p:cNvSpPr/>
          <p:nvPr userDrawn="1"/>
        </p:nvSpPr>
        <p:spPr>
          <a:xfrm>
            <a:off x="989082" y="2"/>
            <a:ext cx="2853241" cy="165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352EC513-815F-7252-FDFF-731480A2C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9994" y="298607"/>
            <a:ext cx="2311417" cy="10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74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Soli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5" y="3010135"/>
            <a:ext cx="10354360" cy="1843239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White Title Slide</a:t>
            </a:r>
            <a:br>
              <a:rPr lang="en-US" dirty="0"/>
            </a:br>
            <a:r>
              <a:rPr lang="en-US" dirty="0"/>
              <a:t>with No Photo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7" y="2672175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5" y="5042135"/>
            <a:ext cx="10354360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5" y="5481303"/>
            <a:ext cx="10354360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1" y="2106726"/>
            <a:ext cx="10376585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Insert-&gt;Header and Footer-&gt;Type Customizable Name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B76AB-C2B3-8368-AAE9-495EB60A3929}"/>
              </a:ext>
            </a:extLst>
          </p:cNvPr>
          <p:cNvSpPr/>
          <p:nvPr userDrawn="1"/>
        </p:nvSpPr>
        <p:spPr>
          <a:xfrm>
            <a:off x="956097" y="2"/>
            <a:ext cx="2853241" cy="1659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2D8E6-E6F6-3EEA-90F3-8BD3D5E9CE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27008" y="298607"/>
            <a:ext cx="2311416" cy="10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21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_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2" y="636787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7" y="410037"/>
            <a:ext cx="768531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6513" y="5028492"/>
            <a:ext cx="2217419" cy="1529061"/>
          </a:xfrm>
        </p:spPr>
        <p:txBody>
          <a:bodyPr lIns="0" tIns="0" rIns="0" bIns="0"/>
          <a:lstStyle>
            <a:lvl1pPr marL="0" indent="0" algn="ctr">
              <a:buNone/>
              <a:defRPr sz="2400" b="0" i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</p:txBody>
      </p:sp>
      <p:sp>
        <p:nvSpPr>
          <p:cNvPr id="3" name="Picture Placeholder 12" descr="Headshot #1">
            <a:extLst>
              <a:ext uri="{FF2B5EF4-FFF2-40B4-BE49-F238E27FC236}">
                <a16:creationId xmlns:a16="http://schemas.microsoft.com/office/drawing/2014/main" id="{45CB4240-084A-B82D-ACB5-DD1757B3E1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513" y="1616881"/>
            <a:ext cx="2217419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12" descr="Headshot #2">
            <a:extLst>
              <a:ext uri="{FF2B5EF4-FFF2-40B4-BE49-F238E27FC236}">
                <a16:creationId xmlns:a16="http://schemas.microsoft.com/office/drawing/2014/main" id="{E06E9B55-C03B-940E-10C9-CB028320CB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90925" y="1616881"/>
            <a:ext cx="2217419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12" descr="Headshot #3">
            <a:extLst>
              <a:ext uri="{FF2B5EF4-FFF2-40B4-BE49-F238E27FC236}">
                <a16:creationId xmlns:a16="http://schemas.microsoft.com/office/drawing/2014/main" id="{CDA3B6D6-6EBF-812E-CE07-B0DB6711701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5337" y="1616881"/>
            <a:ext cx="2217419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12" descr="Headshot #4">
            <a:extLst>
              <a:ext uri="{FF2B5EF4-FFF2-40B4-BE49-F238E27FC236}">
                <a16:creationId xmlns:a16="http://schemas.microsoft.com/office/drawing/2014/main" id="{F7F300F8-60EE-EA89-90ED-3707ECE8978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79749" y="1616881"/>
            <a:ext cx="2217419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05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s_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404EEFD-8516-0B83-FB40-8B6D4AFD40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2" y="636787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accent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ED91B4-5788-5F94-7CB5-CDBFAAE798E8}"/>
              </a:ext>
            </a:extLst>
          </p:cNvPr>
          <p:cNvCxnSpPr>
            <a:cxnSpLocks/>
          </p:cNvCxnSpPr>
          <p:nvPr userDrawn="1"/>
        </p:nvCxnSpPr>
        <p:spPr>
          <a:xfrm>
            <a:off x="974127" y="410037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1B44F52B-C4EF-3479-141E-E8F7A53D1E5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6513" y="5028492"/>
            <a:ext cx="2217419" cy="1529061"/>
          </a:xfrm>
        </p:spPr>
        <p:txBody>
          <a:bodyPr lIns="0" tIns="0" rIns="0" bIns="0"/>
          <a:lstStyle>
            <a:lvl1pPr marL="0" indent="0" algn="ctr">
              <a:buNone/>
              <a:defRPr sz="2400" b="0" i="1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Name</a:t>
            </a:r>
          </a:p>
          <a:p>
            <a:r>
              <a:rPr lang="en-US" dirty="0"/>
              <a:t>Title</a:t>
            </a:r>
          </a:p>
        </p:txBody>
      </p:sp>
      <p:sp>
        <p:nvSpPr>
          <p:cNvPr id="7" name="Picture Placeholder 12" descr="Headshot #1">
            <a:extLst>
              <a:ext uri="{FF2B5EF4-FFF2-40B4-BE49-F238E27FC236}">
                <a16:creationId xmlns:a16="http://schemas.microsoft.com/office/drawing/2014/main" id="{2595FF84-0CB5-9154-E7B9-CF166ACC1D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513" y="1616881"/>
            <a:ext cx="2217419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12" descr="Headshot #2">
            <a:extLst>
              <a:ext uri="{FF2B5EF4-FFF2-40B4-BE49-F238E27FC236}">
                <a16:creationId xmlns:a16="http://schemas.microsoft.com/office/drawing/2014/main" id="{7ABB9215-5975-DE8A-EBE6-CF557E04DA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90925" y="1616881"/>
            <a:ext cx="2217419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12" descr="Headshot #3">
            <a:extLst>
              <a:ext uri="{FF2B5EF4-FFF2-40B4-BE49-F238E27FC236}">
                <a16:creationId xmlns:a16="http://schemas.microsoft.com/office/drawing/2014/main" id="{6C1C2F04-8258-1768-DBB8-ACBD7A30D2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5337" y="1616881"/>
            <a:ext cx="2217419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12" descr="Headshot #4">
            <a:extLst>
              <a:ext uri="{FF2B5EF4-FFF2-40B4-BE49-F238E27FC236}">
                <a16:creationId xmlns:a16="http://schemas.microsoft.com/office/drawing/2014/main" id="{E940C63C-A967-A576-B51F-A7597CFB402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79749" y="1616881"/>
            <a:ext cx="2217419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4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Coll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6" y="3010135"/>
            <a:ext cx="6136279" cy="1843239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Red Title Slide</a:t>
            </a:r>
            <a:br>
              <a:rPr lang="en-US" dirty="0"/>
            </a:br>
            <a:r>
              <a:rPr lang="en-US" dirty="0"/>
              <a:t>with No Photo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7" y="2672175"/>
            <a:ext cx="768531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6" y="5042135"/>
            <a:ext cx="6136279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6" y="5481303"/>
            <a:ext cx="6136279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2" y="2106726"/>
            <a:ext cx="6136279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Insert-&gt;Header and Footer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975BFC-F4DC-2E90-6702-C34D8B916353}"/>
              </a:ext>
            </a:extLst>
          </p:cNvPr>
          <p:cNvSpPr/>
          <p:nvPr userDrawn="1"/>
        </p:nvSpPr>
        <p:spPr>
          <a:xfrm>
            <a:off x="989082" y="2"/>
            <a:ext cx="2853241" cy="165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352EC513-815F-7252-FDFF-731480A2C3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9994" y="298607"/>
            <a:ext cx="2311417" cy="1062507"/>
          </a:xfrm>
          <a:prstGeom prst="rect">
            <a:avLst/>
          </a:prstGeom>
        </p:spPr>
      </p:pic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216F9821-0D42-7AA5-C937-435C91069E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3" y="1"/>
            <a:ext cx="2483404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6101E6C8-526C-4806-D415-80D4784B8F7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3631" y="1"/>
            <a:ext cx="2483404" cy="3191425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531C331-7811-D9AA-D5A5-73D2E5E76C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59503" y="3260861"/>
            <a:ext cx="5032499" cy="3597139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62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White_Coll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74726" y="3010135"/>
            <a:ext cx="6114053" cy="1843239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White Title Slide</a:t>
            </a:r>
            <a:br>
              <a:rPr lang="en-US" dirty="0"/>
            </a:br>
            <a:r>
              <a:rPr lang="en-US" dirty="0"/>
              <a:t>with No Photo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7" y="2672175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4726" y="5042135"/>
            <a:ext cx="6114053" cy="40746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PRESENTATION SUBTITLE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BBC7A98-1B1E-8545-AABD-0F79723A23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726" y="5481303"/>
            <a:ext cx="6136279" cy="4631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 dirty="0"/>
              <a:t>Month XX, 2020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A810B86-CAB7-EA43-BC2F-6E66762DC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2" y="2106726"/>
            <a:ext cx="6136279" cy="36512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/>
          <a:lstStyle>
            <a:lvl1pPr algn="l">
              <a:defRPr sz="2200" b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Insert-&gt;Header and Footer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AB76AB-C2B3-8368-AAE9-495EB60A3929}"/>
              </a:ext>
            </a:extLst>
          </p:cNvPr>
          <p:cNvSpPr/>
          <p:nvPr userDrawn="1"/>
        </p:nvSpPr>
        <p:spPr>
          <a:xfrm>
            <a:off x="956097" y="2"/>
            <a:ext cx="2853241" cy="1659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F2D8E6-E6F6-3EEA-90F3-8BD3D5E9CE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27008" y="298607"/>
            <a:ext cx="2311416" cy="1062507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9ACF45B3-F2DA-D358-B6B0-5BD8B39A93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3" y="1"/>
            <a:ext cx="2483404" cy="3191425"/>
          </a:xfrm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4F3A160-82A4-4D0B-494B-0978A84C0F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3631" y="1"/>
            <a:ext cx="2483404" cy="3191425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0829F86-7F35-D527-50CC-A9248E9CD7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59503" y="3260861"/>
            <a:ext cx="5032499" cy="3597139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16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– Solid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2" y="2805221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7" y="2578471"/>
            <a:ext cx="768531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2" y="3791877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1156971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– Solid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E84-700B-054E-8730-2262E5327E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52502" y="2805221"/>
            <a:ext cx="10286999" cy="759907"/>
          </a:xfrm>
        </p:spPr>
        <p:txBody>
          <a:bodyPr lIns="0" tIns="0" rIns="0" bIns="0" anchor="t" anchorCtr="0">
            <a:normAutofit/>
          </a:bodyPr>
          <a:lstStyle>
            <a:lvl1pPr algn="l">
              <a:defRPr sz="6000" b="1">
                <a:solidFill>
                  <a:schemeClr val="accent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E1A789-3A04-9240-BCEC-3DACF2B52870}"/>
              </a:ext>
            </a:extLst>
          </p:cNvPr>
          <p:cNvCxnSpPr>
            <a:cxnSpLocks/>
          </p:cNvCxnSpPr>
          <p:nvPr userDrawn="1"/>
        </p:nvCxnSpPr>
        <p:spPr>
          <a:xfrm>
            <a:off x="974127" y="2578471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2">
            <a:extLst>
              <a:ext uri="{FF2B5EF4-FFF2-40B4-BE49-F238E27FC236}">
                <a16:creationId xmlns:a16="http://schemas.microsoft.com/office/drawing/2014/main" id="{7055E247-542B-D541-8F36-DBA97343B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2502" y="3791877"/>
            <a:ext cx="10286999" cy="407460"/>
          </a:xfrm>
        </p:spPr>
        <p:txBody>
          <a:bodyPr lIns="0" tIns="0" rIns="0" bIns="0"/>
          <a:lstStyle>
            <a:lvl1pPr marL="0" indent="0" algn="l">
              <a:buNone/>
              <a:defRPr sz="2400" b="0">
                <a:solidFill>
                  <a:schemeClr val="accent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25672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00">
          <p15:clr>
            <a:srgbClr val="FBAE40"/>
          </p15:clr>
        </p15:guide>
        <p15:guide id="4" pos="7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D08F-49FF-79E8-D2FA-AFB324AE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01E53-8E70-6F29-715A-A53CEDF4F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24DF4-4C63-C024-8D35-96B6EE47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B967B-1E63-810B-3DB4-49EA6463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D4B76-0F54-C7BB-5757-63DDAE49B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54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–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2C17923A-4119-CF48-9F2D-05B0A69EBA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24488-0ADE-1843-91C1-1CA371373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7239" y="3078135"/>
            <a:ext cx="5717523" cy="701731"/>
          </a:xfrm>
          <a:solidFill>
            <a:schemeClr val="accent1"/>
          </a:solidFill>
        </p:spPr>
        <p:txBody>
          <a:bodyPr wrap="square" lIns="91440" tIns="91440" bIns="0">
            <a:sp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601921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200BB2-D6D1-6642-8F66-9B4F37EC8187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35C2BC9-7AF3-6D49-8036-36D81872E84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52499" y="1686757"/>
            <a:ext cx="10251527" cy="4256843"/>
          </a:xfrm>
        </p:spPr>
        <p:txBody>
          <a:bodyPr lIns="0" tIns="0" rIns="0" bIns="0"/>
          <a:lstStyle>
            <a:lvl1pPr marL="228594" indent="-228594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783" indent="-228594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2971" indent="-228594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160" indent="-228594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349" indent="-228594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22F4B0-EFA6-E1BA-DBF4-CB3C5334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526778"/>
            <a:ext cx="10287001" cy="869089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C521901-9B47-D939-91E2-E35090C8E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4ECF58-E582-1B63-32BE-2C925ABF8739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733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  <p15:guide id="2" pos="600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6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9326" y="498297"/>
            <a:ext cx="5260975" cy="89611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1" y="1686757"/>
            <a:ext cx="5257801" cy="4256843"/>
          </a:xfrm>
        </p:spPr>
        <p:txBody>
          <a:bodyPr lIns="0" tIns="0" rIns="0" bIns="0"/>
          <a:lstStyle>
            <a:lvl1pPr marL="228594" indent="-228594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783" indent="-228594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2971" indent="-228594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160" indent="-228594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349" indent="-228594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1535" y="0"/>
            <a:ext cx="5029200" cy="5943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5910019-AB29-CD65-CEC4-FDB6C8980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9528FC-DCA6-FAD8-2A1B-EE7B58697EE9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3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12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1056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- Photo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2EEDE3-0B18-E049-BE23-974E50C7297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029200" cy="59436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Title 20">
            <a:extLst>
              <a:ext uri="{FF2B5EF4-FFF2-40B4-BE49-F238E27FC236}">
                <a16:creationId xmlns:a16="http://schemas.microsoft.com/office/drawing/2014/main" id="{2BA8F287-92C7-4FFD-A7E9-45864F8E9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78526" y="498297"/>
            <a:ext cx="5260975" cy="89611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F31F03A-71CF-475D-8A3C-99FC106D73E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7404DB8-B6AC-4389-8E6E-A115840D1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700" y="1686757"/>
            <a:ext cx="5257801" cy="4256843"/>
          </a:xfrm>
        </p:spPr>
        <p:txBody>
          <a:bodyPr lIns="0" tIns="0" rIns="0" bIns="0"/>
          <a:lstStyle>
            <a:lvl1pPr marL="228594" indent="-228594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783" indent="-228594">
              <a:buClr>
                <a:schemeClr val="tx2"/>
              </a:buClr>
              <a:buSzPct val="100000"/>
              <a:buFont typeface="Arial" panose="020B0604020202020204" pitchFamily="34" charset="0"/>
              <a:buChar char="‒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 marL="1142971" indent="-228594">
              <a:buClr>
                <a:schemeClr val="tx2"/>
              </a:buClr>
              <a:buSzPct val="100000"/>
              <a:buFont typeface="Roboto" panose="02000000000000000000" pitchFamily="2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160" indent="-228594">
              <a:buClr>
                <a:schemeClr val="tx2"/>
              </a:buClr>
              <a:buSzPct val="100000"/>
              <a:buFont typeface="Roboto" panose="02000000000000000000" pitchFamily="2" charset="0"/>
              <a:buChar char="―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349" indent="-228594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5910019-AB29-CD65-CEC4-FDB6C8980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9528FC-DCA6-FAD8-2A1B-EE7B58697EE9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172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12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1056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 -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365126"/>
            <a:ext cx="5254505" cy="1331865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 userDrawn="1"/>
        </p:nvCxnSpPr>
        <p:spPr>
          <a:xfrm>
            <a:off x="952501" y="17340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1962386"/>
            <a:ext cx="5266451" cy="3981215"/>
          </a:xfrm>
        </p:spPr>
        <p:txBody>
          <a:bodyPr/>
          <a:lstStyle>
            <a:lvl1pPr marL="228594" indent="-228594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783" indent="-228594">
              <a:buClr>
                <a:schemeClr val="tx2"/>
              </a:buClr>
              <a:buFont typeface="Roboto" panose="02000000000000000000" pitchFamily="2" charset="0"/>
              <a:buChar char="–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buClr>
                <a:schemeClr val="tx2"/>
              </a:buCl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160" indent="-228594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349" indent="-228594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9503" y="1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3631" y="1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59503" y="3260861"/>
            <a:ext cx="5032499" cy="268273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Click icon to add picture 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C945D17-8537-89DB-199F-971DD5F3E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EC150F-2502-DAA7-44C8-514E6C271ADE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43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26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24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- Photo Collag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4FCC643-718F-7645-8F8D-0BFC94D050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1C31617-CC11-4C42-B6D0-164DF6AFB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49095" y="1"/>
            <a:ext cx="2483404" cy="319142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5CE386-BEFE-FE49-A675-D93BEDF680B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3260861"/>
            <a:ext cx="5032499" cy="268273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 Click icon to add picture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524483D-CFE3-E34D-BB74-CEDD54176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4997" y="365126"/>
            <a:ext cx="5254505" cy="1331865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28F420-DDD1-5E4A-9513-EAE252D759FE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340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D1D7B4-E242-C142-8F5F-F3301CC02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4995" y="1962386"/>
            <a:ext cx="5266451" cy="3981215"/>
          </a:xfrm>
        </p:spPr>
        <p:txBody>
          <a:bodyPr/>
          <a:lstStyle>
            <a:lvl1pPr marL="228594" indent="-228594">
              <a:buClr>
                <a:schemeClr val="tx2"/>
              </a:buClr>
              <a:buSzPct val="95000"/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685783" indent="-228594">
              <a:buClr>
                <a:schemeClr val="tx2"/>
              </a:buClr>
              <a:buFont typeface="Roboto" panose="02000000000000000000" pitchFamily="2" charset="0"/>
              <a:buChar char="–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buClr>
                <a:schemeClr val="tx2"/>
              </a:buCl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 marL="1600160" indent="-228594">
              <a:buClr>
                <a:schemeClr val="tx2"/>
              </a:buClr>
              <a:buFont typeface="Arial" panose="020B0604020202020204" pitchFamily="34" charset="0"/>
              <a:buChar char="‒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2057349" indent="-228594">
              <a:buClr>
                <a:schemeClr val="tx2"/>
              </a:buClr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C945D17-8537-89DB-199F-971DD5F3E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EC150F-2502-DAA7-44C8-514E6C271ADE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197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3926">
          <p15:clr>
            <a:srgbClr val="FBAE40"/>
          </p15:clr>
        </p15:guide>
        <p15:guide id="3" pos="600">
          <p15:clr>
            <a:srgbClr val="FBAE40"/>
          </p15:clr>
        </p15:guide>
        <p15:guide id="4" orient="horz" pos="24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2D2F673-8F81-4982-AA66-35312BF3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526778"/>
            <a:ext cx="10287001" cy="869089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7"/>
            <a:ext cx="4800224" cy="75460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674398"/>
            <a:ext cx="4800219" cy="3279255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5"/>
            <a:ext cx="4800224" cy="754603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664346"/>
            <a:ext cx="4800224" cy="3279255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86757"/>
            <a:ext cx="0" cy="425684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B15A2E2-19D9-188C-A16B-90615BAB7C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F85043-9ADA-4300-6AFD-5240A03E33A7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43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44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697">
          <p15:clr>
            <a:srgbClr val="FBAE40"/>
          </p15:clr>
        </p15:guide>
        <p15:guide id="7" orient="horz" pos="240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x1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83F529D-C880-45A0-81D8-FD2CC04E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526778"/>
            <a:ext cx="10287001" cy="869089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9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952501" y="2120009"/>
            <a:ext cx="10288587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3" y="3291760"/>
            <a:ext cx="10288587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4" y="3725012"/>
            <a:ext cx="10288587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5" y="4753994"/>
            <a:ext cx="10288587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5" y="5187244"/>
            <a:ext cx="10288587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78509D3-F9B1-40FD-2E1F-65A030694E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A5C6A1-F46C-0790-8A3F-2C761B3C4BF7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97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947D672-DDE7-4F36-B79C-4245C5D1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526778"/>
            <a:ext cx="10287001" cy="869089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0" y="1686759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1" y="2238481"/>
            <a:ext cx="4800219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FB9F7B-CC85-4936-BE2A-DF6B8BF46018}"/>
              </a:ext>
            </a:extLst>
          </p:cNvPr>
          <p:cNvCxnSpPr/>
          <p:nvPr userDrawn="1"/>
        </p:nvCxnSpPr>
        <p:spPr>
          <a:xfrm>
            <a:off x="949325" y="3790765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FA8ABE-0B6C-4930-94A9-A2BB4166E51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958052" y="4209907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E91DB8-4856-4AED-8362-60627F681E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58053" y="4761629"/>
            <a:ext cx="4800219" cy="11819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79384"/>
            <a:ext cx="0" cy="42727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33724" y="1676707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33725" y="2228429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6BD4A33-C7CC-4380-A2BB-ECC6C2FB7225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39276" y="4199855"/>
            <a:ext cx="4800224" cy="374036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CD0BB64-6643-42CE-AFE7-372305F2123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39277" y="4751578"/>
            <a:ext cx="4800224" cy="12005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178AA5C-9760-085B-55C8-F9BE7CF374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A44043-E33F-D078-B9B9-89D4A7F608CE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93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2400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A9A771B-4FFF-4EBF-A07A-0D6292AC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526778"/>
            <a:ext cx="10287001" cy="869089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2" y="1686759"/>
            <a:ext cx="475583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952502" y="2120009"/>
            <a:ext cx="4755839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949325" y="309830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BC08D86-557A-4EB7-B2A4-0782689B99D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2503" y="3291760"/>
            <a:ext cx="475583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23E50C5-092D-4191-9A0B-F3C51561D56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2505" y="3725012"/>
            <a:ext cx="4755839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950912" y="4520213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E524A13-F71C-45F7-92E6-985C4CB9E33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2506" y="4753994"/>
            <a:ext cx="475583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CA7FF6D-951D-4682-9C40-A6BB36ABEA8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2506" y="5187244"/>
            <a:ext cx="4755839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3041F-D604-4688-B75A-90D37AFDDB0E}"/>
              </a:ext>
            </a:extLst>
          </p:cNvPr>
          <p:cNvCxnSpPr/>
          <p:nvPr userDrawn="1"/>
        </p:nvCxnSpPr>
        <p:spPr>
          <a:xfrm>
            <a:off x="6096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7B91F83-8428-4E5A-9C88-17829B687B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83697" y="1688514"/>
            <a:ext cx="475583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DB1D581-6D4C-4716-AE96-DBB4F953B9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483698" y="2121764"/>
            <a:ext cx="4755839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79BA4B0-A083-4A1F-9D3B-A041B59E7C22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83698" y="3293515"/>
            <a:ext cx="4755839" cy="328016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FDD4A4D-E1FC-4E83-A8AA-A324B6B0E44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83699" y="3726767"/>
            <a:ext cx="4755839" cy="64456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8E7D5C-ACCB-47E6-A3F5-6F3F51A0F37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83701" y="4755747"/>
            <a:ext cx="4755839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59D9DC4-BB53-4441-9B74-84922B36994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83702" y="5188997"/>
            <a:ext cx="4755839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3A56D2D-3757-DA9B-7F09-9F3E7DF45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662E6D-C5C9-CFC0-440D-86520BF7F9FA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010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39D8-3D46-D4BE-0823-9410223A5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2D87B-FB12-4D52-5B27-3A6AAC71D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ED72E-B01D-E858-995C-05538BC6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53285-2F1C-ED11-747B-A71C798D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7F89F-8DF9-CC7C-8205-9E2C99BF4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48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x2 Gri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31EE2C71-E6FD-4A5F-BC00-7290049C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526778"/>
            <a:ext cx="10287001" cy="869089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1686759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952503" y="2120011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CD7C05-8E7C-4679-B83F-CDDB1BDA2031}"/>
              </a:ext>
            </a:extLst>
          </p:cNvPr>
          <p:cNvCxnSpPr/>
          <p:nvPr userDrawn="1"/>
        </p:nvCxnSpPr>
        <p:spPr>
          <a:xfrm>
            <a:off x="949325" y="2760956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C9698A-599E-4227-BA19-18EFBBF3E0D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954095" y="2904082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B470A9-B821-4D01-8FB4-31DF303421A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954097" y="3337334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C85CAC7-8545-4ED7-8312-FBC92F7F9DA5}"/>
              </a:ext>
            </a:extLst>
          </p:cNvPr>
          <p:cNvCxnSpPr/>
          <p:nvPr userDrawn="1"/>
        </p:nvCxnSpPr>
        <p:spPr>
          <a:xfrm>
            <a:off x="950912" y="3792244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507C81-6817-4069-BC84-0CE4705AE16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54099" y="3970622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4103820-8C7A-497C-BCBA-2CFEB4549C8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54101" y="4403875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CE437-6AD8-4170-8DC8-66894266CE06}"/>
              </a:ext>
            </a:extLst>
          </p:cNvPr>
          <p:cNvCxnSpPr/>
          <p:nvPr userDrawn="1"/>
        </p:nvCxnSpPr>
        <p:spPr>
          <a:xfrm>
            <a:off x="952507" y="4885677"/>
            <a:ext cx="10290176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C02F409-DCF5-4241-BB5E-6E37CC8D351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54097" y="5089030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C426E8-7005-475F-BC32-B5F0BA7A8A4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54099" y="5522282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22804C-AFDD-4E8C-BFDC-31326A2127FA}"/>
              </a:ext>
            </a:extLst>
          </p:cNvPr>
          <p:cNvCxnSpPr/>
          <p:nvPr userDrawn="1"/>
        </p:nvCxnSpPr>
        <p:spPr>
          <a:xfrm>
            <a:off x="609600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6342B0E-1F8B-4D4C-ABA7-E43BC2B3F4AE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67496" y="1688232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F3285B-83DB-4917-9F24-EC0C964DE40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467497" y="2121484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C88D8B1-0044-4EC5-B4CD-DB1095F378A4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469089" y="2905555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F6100E2-DAE8-4111-AF37-8909AA389FC1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469092" y="3338809"/>
            <a:ext cx="4772003" cy="3049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0B1E9EC-56B4-4514-B189-24BD47F549F3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69093" y="3972097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685484E-408B-4771-9259-BAAC2A6E6017}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469096" y="4405349"/>
            <a:ext cx="4772003" cy="3109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EE05AF1-1486-45F2-B87D-2AE555B8D1C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469092" y="5090505"/>
            <a:ext cx="4772003" cy="319591"/>
          </a:xfrm>
        </p:spPr>
        <p:txBody>
          <a:bodyPr lIns="0" tIns="0" rIns="0" bIns="0">
            <a:no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header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2C4B0E5-3C7E-4BC2-AA92-4156C26C91FF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69093" y="5523756"/>
            <a:ext cx="4772003" cy="41714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row text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0C6B1691-3DC6-6007-9177-02B18312D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C100CE-5A8B-C824-09A2-CB052866E634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844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  <p15:guide id="8" orient="horz" pos="240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103BAF8-AE0C-4C2A-AFFE-5EFC7400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526778"/>
            <a:ext cx="10287001" cy="869089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29AABA-668F-408C-81ED-9A30ED0A4B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9326" y="1684461"/>
            <a:ext cx="317023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3548916"/>
            <a:ext cx="3166740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52502" y="4383806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4376691" y="1679382"/>
            <a:ext cx="0" cy="42642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C3EF38F-8A6A-4B49-A1A2-467E7797A5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2449" y="1677611"/>
            <a:ext cx="2987311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0A296A-0A06-4FFB-B935-517187294F6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616386" y="3537679"/>
            <a:ext cx="2973372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A600F9-1950-41BD-ACB3-21F2B5AE94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6387" y="4372570"/>
            <a:ext cx="2973372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7806431" y="1679382"/>
            <a:ext cx="0" cy="426421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DDD8951C-5A36-4D07-AB7C-0F597B3D797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2641" y="1684461"/>
            <a:ext cx="316685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DB30FF-E82C-424F-A06C-EFC3CFC45E3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063515" y="3537679"/>
            <a:ext cx="3166740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DC4408-89C4-4D74-957E-B2A4D59F76A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63515" y="4372570"/>
            <a:ext cx="3166740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8E8B54B0-BFDC-C6D0-4CEF-1C72166876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6DED5F-9E40-0E4A-ED22-ACDDD27CEE75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7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7" orient="horz" pos="3744">
          <p15:clr>
            <a:srgbClr val="FBAE40"/>
          </p15:clr>
        </p15:guide>
        <p15:guide id="8" orient="horz" pos="697">
          <p15:clr>
            <a:srgbClr val="FBAE40"/>
          </p15:clr>
        </p15:guide>
        <p15:guide id="9" orient="horz" pos="240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2FEC1B-FCF8-4508-B227-27323879AC52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52501" y="526778"/>
            <a:ext cx="10287001" cy="869089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E21D4365-BAA8-4F76-87AD-1A328301E2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9325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1" y="3545060"/>
            <a:ext cx="2358867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952501" y="4372571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/>
          <p:nvPr userDrawn="1"/>
        </p:nvCxnSpPr>
        <p:spPr>
          <a:xfrm>
            <a:off x="3441180" y="1686758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EB10E167-B94B-AD40-958C-D9E0F8F9DF4A}"/>
              </a:ext>
            </a:extLst>
          </p:cNvPr>
          <p:cNvSpPr>
            <a:spLocks noGrp="1"/>
          </p:cNvSpPr>
          <p:nvPr userDrawn="1">
            <p:ph type="pic" sz="quarter" idx="23"/>
          </p:nvPr>
        </p:nvSpPr>
        <p:spPr>
          <a:xfrm>
            <a:off x="3593363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3DF098-BB37-5848-9388-750D29EFC657}"/>
              </a:ext>
            </a:extLst>
          </p:cNvPr>
          <p:cNvSpPr>
            <a:spLocks noGrp="1"/>
          </p:cNvSpPr>
          <p:nvPr userDrawn="1">
            <p:ph idx="24" hasCustomPrompt="1"/>
          </p:nvPr>
        </p:nvSpPr>
        <p:spPr>
          <a:xfrm>
            <a:off x="3630387" y="3545060"/>
            <a:ext cx="2358867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FE4DEF0-41BC-4548-B7BA-1E5B0231AFFD}"/>
              </a:ext>
            </a:extLst>
          </p:cNvPr>
          <p:cNvSpPr>
            <a:spLocks noGrp="1"/>
          </p:cNvSpPr>
          <p:nvPr userDrawn="1">
            <p:ph idx="25" hasCustomPrompt="1"/>
          </p:nvPr>
        </p:nvSpPr>
        <p:spPr>
          <a:xfrm>
            <a:off x="3630388" y="4372571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/>
          <p:nvPr userDrawn="1"/>
        </p:nvCxnSpPr>
        <p:spPr>
          <a:xfrm>
            <a:off x="6095740" y="1686759"/>
            <a:ext cx="0" cy="429362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864CDDAA-23B4-C842-845C-7640D95F2B65}"/>
              </a:ext>
            </a:extLst>
          </p:cNvPr>
          <p:cNvSpPr>
            <a:spLocks noGrp="1"/>
          </p:cNvSpPr>
          <p:nvPr userDrawn="1">
            <p:ph type="pic" sz="quarter" idx="26"/>
          </p:nvPr>
        </p:nvSpPr>
        <p:spPr>
          <a:xfrm>
            <a:off x="6237400" y="1684461"/>
            <a:ext cx="2373939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EB8CCE3-3756-5947-84B2-DFCA00A013F6}"/>
              </a:ext>
            </a:extLst>
          </p:cNvPr>
          <p:cNvSpPr>
            <a:spLocks noGrp="1"/>
          </p:cNvSpPr>
          <p:nvPr userDrawn="1">
            <p:ph idx="27" hasCustomPrompt="1"/>
          </p:nvPr>
        </p:nvSpPr>
        <p:spPr>
          <a:xfrm>
            <a:off x="6242957" y="3545060"/>
            <a:ext cx="2358867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9C56F7D-4836-1E4F-BD4C-CB150E12E098}"/>
              </a:ext>
            </a:extLst>
          </p:cNvPr>
          <p:cNvSpPr>
            <a:spLocks noGrp="1"/>
          </p:cNvSpPr>
          <p:nvPr userDrawn="1">
            <p:ph idx="28" hasCustomPrompt="1"/>
          </p:nvPr>
        </p:nvSpPr>
        <p:spPr>
          <a:xfrm>
            <a:off x="6242959" y="4372571"/>
            <a:ext cx="2358867" cy="1408472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/>
          <p:nvPr userDrawn="1"/>
        </p:nvCxnSpPr>
        <p:spPr>
          <a:xfrm>
            <a:off x="8750300" y="1686758"/>
            <a:ext cx="0" cy="425684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06A5C640-1D0E-4428-AC28-148AE98A7B34}"/>
              </a:ext>
            </a:extLst>
          </p:cNvPr>
          <p:cNvSpPr>
            <a:spLocks noGrp="1"/>
          </p:cNvSpPr>
          <p:nvPr userDrawn="1">
            <p:ph type="pic" sz="quarter" idx="22"/>
          </p:nvPr>
        </p:nvSpPr>
        <p:spPr>
          <a:xfrm>
            <a:off x="8881436" y="1680693"/>
            <a:ext cx="2349365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07502CC-5B90-4BCF-B63B-36D026C9AE96}"/>
              </a:ext>
            </a:extLst>
          </p:cNvPr>
          <p:cNvSpPr>
            <a:spLocks noGrp="1"/>
          </p:cNvSpPr>
          <p:nvPr userDrawn="1">
            <p:ph idx="15" hasCustomPrompt="1"/>
          </p:nvPr>
        </p:nvSpPr>
        <p:spPr>
          <a:xfrm>
            <a:off x="8875081" y="3548916"/>
            <a:ext cx="2358867" cy="754603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169EF16-BA54-4279-A087-A65E4F26675F}"/>
              </a:ext>
            </a:extLst>
          </p:cNvPr>
          <p:cNvSpPr>
            <a:spLocks noGrp="1"/>
          </p:cNvSpPr>
          <p:nvPr userDrawn="1">
            <p:ph idx="16" hasCustomPrompt="1"/>
          </p:nvPr>
        </p:nvSpPr>
        <p:spPr>
          <a:xfrm>
            <a:off x="8875081" y="4362521"/>
            <a:ext cx="2358867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8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CF3AB869-39F9-7C39-36F5-AFDCB77D1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F7FFB51-6AC0-487C-5F51-3073F13B1B92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741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Column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8F3E476F-E407-4406-BB4F-38E54533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1" y="526778"/>
            <a:ext cx="10287001" cy="869089"/>
          </a:xfrm>
        </p:spPr>
        <p:txBody>
          <a:bodyPr lIns="0" tIns="0" rIns="0" bIns="0"/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D57D41-E534-4387-8837-F27E5C2408BD}"/>
              </a:ext>
            </a:extLst>
          </p:cNvPr>
          <p:cNvCxnSpPr>
            <a:cxnSpLocks/>
          </p:cNvCxnSpPr>
          <p:nvPr userDrawn="1"/>
        </p:nvCxnSpPr>
        <p:spPr>
          <a:xfrm>
            <a:off x="952499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14F11A61-EE32-4596-8BBC-0626131F1E6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52500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F85108-BDC9-43A2-BEF1-240E666F4E0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52502" y="3545061"/>
            <a:ext cx="1826629" cy="6676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68A6427-DC92-4AE6-82DE-34A0B3A972EE}"/>
              </a:ext>
            </a:extLst>
          </p:cNvPr>
          <p:cNvSpPr>
            <a:spLocks noGrp="1"/>
          </p:cNvSpPr>
          <p:nvPr userDrawn="1">
            <p:ph idx="10" hasCustomPrompt="1"/>
          </p:nvPr>
        </p:nvSpPr>
        <p:spPr>
          <a:xfrm>
            <a:off x="952503" y="4275590"/>
            <a:ext cx="18266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36E4CD-9037-4D69-A3E3-6380D9131A19}"/>
              </a:ext>
            </a:extLst>
          </p:cNvPr>
          <p:cNvCxnSpPr>
            <a:cxnSpLocks/>
          </p:cNvCxnSpPr>
          <p:nvPr userDrawn="1"/>
        </p:nvCxnSpPr>
        <p:spPr>
          <a:xfrm>
            <a:off x="2924781" y="1686761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icture Placeholder 3">
            <a:extLst>
              <a:ext uri="{FF2B5EF4-FFF2-40B4-BE49-F238E27FC236}">
                <a16:creationId xmlns:a16="http://schemas.microsoft.com/office/drawing/2014/main" id="{10B80E7E-3ECA-A84C-BBC2-DF9FD6DED4F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53443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B9C78E2-4679-F844-BB37-D2E07B542CA3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3053444" y="3545061"/>
            <a:ext cx="1826629" cy="6676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F3EA205-7109-BC44-BA2C-7704780449E8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3053446" y="4275590"/>
            <a:ext cx="18266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932C4-F1C3-47F2-84B8-FEC885C1843C}"/>
              </a:ext>
            </a:extLst>
          </p:cNvPr>
          <p:cNvCxnSpPr>
            <a:cxnSpLocks/>
          </p:cNvCxnSpPr>
          <p:nvPr userDrawn="1"/>
        </p:nvCxnSpPr>
        <p:spPr>
          <a:xfrm>
            <a:off x="5036631" y="1686759"/>
            <a:ext cx="0" cy="425684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3">
            <a:extLst>
              <a:ext uri="{FF2B5EF4-FFF2-40B4-BE49-F238E27FC236}">
                <a16:creationId xmlns:a16="http://schemas.microsoft.com/office/drawing/2014/main" id="{4EF24A51-2D82-AA40-8405-8CFEC6F5C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87043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90D707E7-5635-444F-BB41-10E2268CC099}"/>
              </a:ext>
            </a:extLst>
          </p:cNvPr>
          <p:cNvSpPr>
            <a:spLocks noGrp="1"/>
          </p:cNvSpPr>
          <p:nvPr>
            <p:ph idx="30" hasCustomPrompt="1"/>
          </p:nvPr>
        </p:nvSpPr>
        <p:spPr>
          <a:xfrm>
            <a:off x="5187044" y="3545061"/>
            <a:ext cx="1826629" cy="6676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340EF3F-9B6C-B54B-94AD-7275543213B0}"/>
              </a:ext>
            </a:extLst>
          </p:cNvPr>
          <p:cNvSpPr>
            <a:spLocks noGrp="1"/>
          </p:cNvSpPr>
          <p:nvPr>
            <p:ph idx="29" hasCustomPrompt="1"/>
          </p:nvPr>
        </p:nvSpPr>
        <p:spPr>
          <a:xfrm>
            <a:off x="5187046" y="4275590"/>
            <a:ext cx="18266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CA77083-F133-420F-93AD-77761878E852}"/>
              </a:ext>
            </a:extLst>
          </p:cNvPr>
          <p:cNvCxnSpPr>
            <a:cxnSpLocks/>
          </p:cNvCxnSpPr>
          <p:nvPr userDrawn="1"/>
        </p:nvCxnSpPr>
        <p:spPr>
          <a:xfrm>
            <a:off x="7148481" y="1686761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4D703A3B-87F3-AE45-90D2-795F9DA8857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66214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5C95157B-C7FC-864F-A9C2-08E02E26EE0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7266216" y="3545061"/>
            <a:ext cx="1826629" cy="6676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1E05108-E0DC-6947-A186-EA5436079AAF}"/>
              </a:ext>
            </a:extLst>
          </p:cNvPr>
          <p:cNvSpPr>
            <a:spLocks noGrp="1"/>
          </p:cNvSpPr>
          <p:nvPr>
            <p:ph idx="32" hasCustomPrompt="1"/>
          </p:nvPr>
        </p:nvSpPr>
        <p:spPr>
          <a:xfrm>
            <a:off x="7266216" y="4275590"/>
            <a:ext cx="18266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F5ADDF-F780-4384-87F4-30070C81BB29}"/>
              </a:ext>
            </a:extLst>
          </p:cNvPr>
          <p:cNvCxnSpPr>
            <a:cxnSpLocks/>
          </p:cNvCxnSpPr>
          <p:nvPr userDrawn="1"/>
        </p:nvCxnSpPr>
        <p:spPr>
          <a:xfrm>
            <a:off x="9260331" y="1686761"/>
            <a:ext cx="0" cy="425684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E90B3032-DDF8-0446-8BB7-81565519E03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10700" y="1684461"/>
            <a:ext cx="1832437" cy="1621608"/>
          </a:xfrm>
        </p:spPr>
        <p:txBody>
          <a:bodyPr/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724287DA-FEAD-6E4A-83EC-B59516E2386C}"/>
              </a:ext>
            </a:extLst>
          </p:cNvPr>
          <p:cNvSpPr>
            <a:spLocks noGrp="1"/>
          </p:cNvSpPr>
          <p:nvPr>
            <p:ph idx="36" hasCustomPrompt="1"/>
          </p:nvPr>
        </p:nvSpPr>
        <p:spPr>
          <a:xfrm>
            <a:off x="9410702" y="3545061"/>
            <a:ext cx="1826629" cy="67511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20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header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4FC143B3-231A-2B46-ABBF-7F6B6BBF4596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410703" y="4275590"/>
            <a:ext cx="1826629" cy="1408471"/>
          </a:xfrm>
        </p:spPr>
        <p:txBody>
          <a:bodyPr lIns="0" tIns="0" rIns="0" bIns="0">
            <a:normAutofit/>
          </a:bodyPr>
          <a:lstStyle>
            <a:lvl1pPr marL="0" indent="0">
              <a:buSzPct val="95000"/>
              <a:buFont typeface="Arial" panose="020B0604020202020204" pitchFamily="34" charset="0"/>
              <a:buNone/>
              <a:defRPr sz="1600" b="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189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 marL="914377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 marL="1371566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 marL="1828754" indent="0"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column text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7B3BCFB0-FCBC-225F-0BBC-5660442ED8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386EE8-0569-9931-F346-F364F86D9EB0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10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FBAE40"/>
          </p15:clr>
        </p15:guide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1054">
          <p15:clr>
            <a:srgbClr val="FBAE40"/>
          </p15:clr>
        </p15:guide>
        <p15:guide id="6" orient="horz" pos="3744">
          <p15:clr>
            <a:srgbClr val="FBAE40"/>
          </p15:clr>
        </p15:guide>
        <p15:guide id="7" orient="horz" pos="69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AAEF4-B950-814D-A811-CD17BDDF0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326" y="494274"/>
            <a:ext cx="10290175" cy="869089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B5BDD8-8221-F040-8AE0-3F33C4E24CA0}"/>
              </a:ext>
            </a:extLst>
          </p:cNvPr>
          <p:cNvCxnSpPr>
            <a:cxnSpLocks/>
          </p:cNvCxnSpPr>
          <p:nvPr userDrawn="1"/>
        </p:nvCxnSpPr>
        <p:spPr>
          <a:xfrm>
            <a:off x="949325" y="1363363"/>
            <a:ext cx="768531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1F65E7-1CB7-3D42-91A9-88DA4E58EB0E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49326" y="1570039"/>
            <a:ext cx="10290175" cy="4114800"/>
          </a:xfrm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DA8C60AF-EEAC-5243-0D9D-CDCE607B0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4982" y="6207202"/>
            <a:ext cx="2759767" cy="39425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E072EC-4092-3365-D1E4-5DA1C54D6C61}"/>
              </a:ext>
            </a:extLst>
          </p:cNvPr>
          <p:cNvCxnSpPr/>
          <p:nvPr userDrawn="1"/>
        </p:nvCxnSpPr>
        <p:spPr>
          <a:xfrm>
            <a:off x="3279996" y="6207202"/>
            <a:ext cx="0" cy="3942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96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4356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98">
          <p15:clr>
            <a:srgbClr val="FBAE40"/>
          </p15:clr>
        </p15:guide>
        <p15:guide id="3" pos="7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C533B8E-DBF3-664D-901D-8735DE7752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2" y="3367174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7216A4-2452-1B4B-AE0D-122E7F5A5965}"/>
              </a:ext>
            </a:extLst>
          </p:cNvPr>
          <p:cNvCxnSpPr>
            <a:cxnSpLocks/>
          </p:cNvCxnSpPr>
          <p:nvPr userDrawn="1"/>
        </p:nvCxnSpPr>
        <p:spPr>
          <a:xfrm>
            <a:off x="974127" y="3029213"/>
            <a:ext cx="768531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73873935-43A0-4C23-AC45-B3EF69B188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8383" y="2463765"/>
            <a:ext cx="2687039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38018-43AE-4329-BACA-C859C7CFF4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127" y="5032936"/>
            <a:ext cx="2234907" cy="341632"/>
          </a:xfrm>
          <a:solidFill>
            <a:schemeClr val="accent2"/>
          </a:solidFill>
          <a:ln>
            <a:noFill/>
          </a:ln>
        </p:spPr>
        <p:txBody>
          <a:bodyPr wrap="square" lIns="91440" tIns="45720" rIns="91440" bIns="45720" anchor="ctr">
            <a:sp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D36833F-B2C7-1C49-9947-A60C1ACB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7" y="2463764"/>
            <a:ext cx="7157007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Insert-&gt;Header and Footer-&gt;Type Customizable Name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4D6D4E-5FAE-A341-9BD5-82E56ED07552}"/>
              </a:ext>
            </a:extLst>
          </p:cNvPr>
          <p:cNvSpPr/>
          <p:nvPr userDrawn="1"/>
        </p:nvSpPr>
        <p:spPr>
          <a:xfrm>
            <a:off x="989082" y="2"/>
            <a:ext cx="2853241" cy="165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7" name="Picture 6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17BBE350-8221-4661-E366-F8D3B4B58A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9994" y="298607"/>
            <a:ext cx="2311417" cy="10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62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-Solid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FBAA51B-ACF0-6938-37DD-CC07BAE5BE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082" y="3367174"/>
            <a:ext cx="7163317" cy="1160369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1">
                <a:solidFill>
                  <a:schemeClr val="accent1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EF0E67-393C-496C-065F-90E7FF92B719}"/>
              </a:ext>
            </a:extLst>
          </p:cNvPr>
          <p:cNvCxnSpPr>
            <a:cxnSpLocks/>
          </p:cNvCxnSpPr>
          <p:nvPr userDrawn="1"/>
        </p:nvCxnSpPr>
        <p:spPr>
          <a:xfrm>
            <a:off x="974127" y="3029213"/>
            <a:ext cx="768531" cy="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C0D5E89C-250E-EC5B-1324-3FD6C3CCFE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8383" y="2463765"/>
            <a:ext cx="2687039" cy="1498329"/>
          </a:xfrm>
        </p:spPr>
        <p:txBody>
          <a:bodyPr vert="horz" anchor="ctr" anchorCtr="0">
            <a:no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 dirty="0"/>
              <a:t>Presenter Name</a:t>
            </a:r>
          </a:p>
          <a:p>
            <a:pPr lvl="0"/>
            <a:r>
              <a:rPr lang="en-US" dirty="0"/>
              <a:t>Contact Person Title </a:t>
            </a:r>
          </a:p>
          <a:p>
            <a:pPr lvl="0"/>
            <a:r>
              <a:rPr lang="en-US" dirty="0"/>
              <a:t>Contact Person Unit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Phone: </a:t>
            </a:r>
          </a:p>
          <a:p>
            <a:pPr lvl="0"/>
            <a:r>
              <a:rPr lang="en-US" dirty="0"/>
              <a:t>Fax: </a:t>
            </a:r>
          </a:p>
          <a:p>
            <a:pPr lvl="0"/>
            <a:r>
              <a:rPr lang="en-US" dirty="0"/>
              <a:t>Email: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C0247F-3823-8C1B-5715-FA5F56D369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74127" y="5032936"/>
            <a:ext cx="2234907" cy="341632"/>
          </a:xfrm>
          <a:solidFill>
            <a:schemeClr val="accent1"/>
          </a:solidFill>
          <a:ln>
            <a:noFill/>
          </a:ln>
        </p:spPr>
        <p:txBody>
          <a:bodyPr wrap="square" lIns="91440" tIns="45720" rIns="91440" bIns="45720" anchor="ctr"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Insert Web Address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D828086-3270-A396-622B-90865BFFD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6097" y="2463764"/>
            <a:ext cx="7157007" cy="36512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8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Insert-&gt;Header and Footer-&gt;Type Customizable Name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A9F09-5371-7163-7DED-7714C416A302}"/>
              </a:ext>
            </a:extLst>
          </p:cNvPr>
          <p:cNvSpPr/>
          <p:nvPr userDrawn="1"/>
        </p:nvSpPr>
        <p:spPr>
          <a:xfrm>
            <a:off x="956097" y="1"/>
            <a:ext cx="2853241" cy="1659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C7D66D-1B01-79F0-E01C-53676F9974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27008" y="298605"/>
            <a:ext cx="2311416" cy="106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5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7E8F59-7961-2CC1-A8FC-2E17C14D35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4BFCC390-1C63-D1FF-B3B6-36640D3EC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26579" y="1926122"/>
            <a:ext cx="6538844" cy="30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978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FCC390-1C63-D1FF-B3B6-36640D3ECD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826579" y="1926121"/>
            <a:ext cx="6538844" cy="300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49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C634-BE36-CD93-1B46-ED66246B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6193-6424-C76E-A5BB-11FDD8B4F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27A1E-B431-E0F9-156A-98A08401F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D85B6-5CCE-1A66-8F6E-E769FF07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8E582-5EEF-7C85-ADEA-15E2C08F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6D36D-1ECF-EF00-2B85-9FB0F1BA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0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584-7272-1EC2-67A7-593518AF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2E8B3-AEAF-0B4A-6D25-CEC25E8BD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84584-43C5-AE69-BFAA-9FDA398FA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1F6F8-8089-D192-8774-61083E8F1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11AA09-7044-FA90-9B34-13CE1EB5B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3791E7-8C02-D03B-5775-933312A5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C1531-0DFF-18EB-C547-717A51FC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53C897-2023-9DE2-4CDC-86EC62F62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2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4ED20-804F-FEB1-F01D-8B8048293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96B2A-0B41-EBEE-F889-B37FE0AF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54320-948F-6246-9A51-95883D0A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F37E7-0E6D-07AA-67E2-7C2A0977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4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F5435-BF3B-0695-34D4-9C6D804E9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3DE9D-2883-CD25-B3F5-06B13403B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04AEC-AAB8-482B-25CB-886FDF337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8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A0964-15BF-50CD-794D-37BF8EC89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B4BC-6A4A-71EC-F692-5B39123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0A36E-75B0-DC15-B194-BAC601F6D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4A99E-698B-1E10-2B90-6F933C33B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354D7-5DDA-8262-B488-8F282C53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69B067-652F-7B3B-BD00-99709734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7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66EC-A2AC-8C4B-FCD0-A65BD934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B1BE2-C1CC-CEBD-2D30-77EC044BE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1AE47-9F14-0E0D-0AB3-2599ADC22B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77FD8-EC01-D411-FE36-68D713E2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5D5F0-DE78-3602-93EB-D7C651DF3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BC242-C81B-B0EA-B148-948D7393F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AD71AE-9262-CD7F-49AF-985CA7699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7B3DF-62E2-2C1F-28FD-877AB1CF1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8B67E-1E79-DFBB-3DFF-7B6926F81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D303B8-7148-7B45-8996-4879918F7959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D479F-FB0B-6BD1-2959-385DB916A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31EC1-8906-4A49-E29E-89867AE56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408689-2584-7B44-B5DF-3B8EA6E11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1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714C69-584E-919D-9C12-28C49F9C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28B7F-BDDD-82E7-B505-C20378043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A4051-A8D8-02B8-5DDA-2BB75D508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C5766A-2B95-4241-B7B6-882E145FC06E}" type="datetimeFigureOut">
              <a:rPr lang="en-US" smtClean="0"/>
              <a:t>6/2/25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62F6C-9367-10F2-9547-CAEB16B9D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D69EA-24A5-393E-D1EC-050195631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E9DAD1-D64D-324A-B5BC-BA13829C3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6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ableau.vdl.iastate.edu/t/COMXT/views/CityGeneralFundExpensiturebyBudgetCategory-UserInput/DollarBillTool-UserInput/df34768a-78a4-4c93-abf4-03396192e1c1/589c2e24-0d70-4d45-adfb-94d7157d7346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ableau.vdl.iastate.edu/t/COMXT/views/AAEBIHub/HUBLandscape/efcc94cf-ba26-48f8-a844-974197bc9a1d/8f6944d7-15e0-4837-b07c-1942a6a2a96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ableau.vdl.iastate.edu/t/COMXT/views/IncomePovertyDataDashboard/IncomeDataDashboard3/43a1a0d9-8bb2-4627-980b-c99552ba6ff0/410fd9fe-f1a8-4d07-9266-d8f15b51f13b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indicators.extension.iastate.edu/DHR/languages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ableau.vdl.iastate.edu/t/COMXT/views/LeadershipRetreatDashboard/RetreatDashboard/525a816c-4db0-41b8-917b-f66888494122/fd8689f9-b821-4895-8661-3b2d20de6c80?%3Aembed=y&amp;%3AisGuestRedirectFromVizportal=y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discover/viz-of-the-da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ublic.tableau.com/app/profile/sparsonsdataviz/viz/TheButterflyChartEffect/TheButterflyChartEffect" TargetMode="External"/><Relationship Id="rId4" Type="http://schemas.openxmlformats.org/officeDocument/2006/relationships/hyperlink" Target="https://public.tableau.com/app/profile/usda.data.viz.community.of.practice/viz/SubmissionD/Dashboard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iowalmi/vizze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0B23-7308-1745-A1A9-A5522BA49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725" y="3010135"/>
            <a:ext cx="10354360" cy="1843239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Hands-On Introduction to Tableau Public's Geospatial Features</a:t>
            </a:r>
            <a:endParaRPr lang="en-US" sz="5333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DA0161C-D166-6E4C-8069-E1FBFE0BE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725" y="4649643"/>
            <a:ext cx="10354360" cy="40746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Christopher J. Seeger, GISP, PLA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C5EE2B8-026E-D04B-8925-60FA6F76C3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4725" y="5481303"/>
            <a:ext cx="10354360" cy="463108"/>
          </a:xfrm>
        </p:spPr>
        <p:txBody>
          <a:bodyPr/>
          <a:lstStyle/>
          <a:p>
            <a:r>
              <a:rPr lang="en-US" dirty="0"/>
              <a:t>June 3, 2025</a:t>
            </a:r>
          </a:p>
        </p:txBody>
      </p:sp>
    </p:spTree>
    <p:extLst>
      <p:ext uri="{BB962C8B-B14F-4D97-AF65-F5344CB8AC3E}">
        <p14:creationId xmlns:p14="http://schemas.microsoft.com/office/powerpoint/2010/main" val="257057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7F849-9719-EA16-BADF-616304150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3" y="516146"/>
            <a:ext cx="8538033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968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43074-02A1-4CC8-5420-102E86C16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Learning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D88BC-4E7D-C5FA-A8E0-35A44730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88" y="1356736"/>
            <a:ext cx="7431158" cy="35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0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35A9E-BBEA-3C6C-AA73-DAA49EE3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C598B66F-F1D3-54D9-86F0-E24127A6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9B53E-0F42-CD78-0797-6EECB1A1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Tableau Help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248F90-4366-AA39-EB1E-EDA28EAA1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174" y="-28574"/>
            <a:ext cx="4444253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CF07FA-4C93-3FB5-E82A-917599E5A336}"/>
              </a:ext>
            </a:extLst>
          </p:cNvPr>
          <p:cNvSpPr/>
          <p:nvPr/>
        </p:nvSpPr>
        <p:spPr>
          <a:xfrm>
            <a:off x="6250329" y="4155311"/>
            <a:ext cx="2199190" cy="49771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ADFEB9-CA54-DA43-58A5-AF8ADE18A813}"/>
              </a:ext>
            </a:extLst>
          </p:cNvPr>
          <p:cNvSpPr txBox="1">
            <a:spLocks/>
          </p:cNvSpPr>
          <p:nvPr/>
        </p:nvSpPr>
        <p:spPr>
          <a:xfrm>
            <a:off x="469372" y="4923692"/>
            <a:ext cx="4970135" cy="110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i="1" dirty="0" err="1"/>
              <a:t>help.tableau.com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303164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ED35E2-7A00-656D-A7B6-07A032F61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E66BBF1C-854B-6D14-42D3-89233A25B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EBA2B-B7C5-A4FE-115E-1F5022058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Learning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74CAE-873F-2A78-2DD3-C015F2C6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5" y="298556"/>
            <a:ext cx="7772400" cy="62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9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55A24-F0A5-5806-9564-89BDCCD1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F8D0C03F-E47E-5B6D-9075-A26E98805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1E923-9A0F-F03C-A878-D28D355E2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Tableau Help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BA331-62C7-D99C-0082-CF1B2B1E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174" y="-28574"/>
            <a:ext cx="4444253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040A0C-6C9F-126C-7A06-1F1EE5F63FF9}"/>
              </a:ext>
            </a:extLst>
          </p:cNvPr>
          <p:cNvSpPr/>
          <p:nvPr/>
        </p:nvSpPr>
        <p:spPr>
          <a:xfrm>
            <a:off x="6250328" y="2685740"/>
            <a:ext cx="3742757" cy="49771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92BE7B-C3EC-49A5-27D7-7D91AE9055F1}"/>
              </a:ext>
            </a:extLst>
          </p:cNvPr>
          <p:cNvSpPr txBox="1">
            <a:spLocks/>
          </p:cNvSpPr>
          <p:nvPr/>
        </p:nvSpPr>
        <p:spPr>
          <a:xfrm>
            <a:off x="469372" y="4923692"/>
            <a:ext cx="4970135" cy="1101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i="1" dirty="0" err="1"/>
              <a:t>help.tableau.com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951188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84165-492F-882C-AE21-78653B79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AB0FE7AC-496A-8015-FCA1-1B70B4562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C1445A-184D-ABC4-DAD9-A4AE90D0B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Tableau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922E2-BD87-E656-A417-EFFDE8CE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2" y="6350"/>
            <a:ext cx="49276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8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9A4286-9731-5174-6992-D3C603CCB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8E847EA7-4E28-2076-BD07-DB1DBBF3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87DB70-4ACB-3ADB-B1F9-70A14BCBF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Tableau Map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Help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5285F4-9521-9A7C-6B96-ABD89EA3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4" y="171162"/>
            <a:ext cx="8110259" cy="609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7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783DE3-0000-A011-5615-094735C7F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E95C062-1C60-ABEA-70CF-2A728B0BB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9">
            <a:extLst>
              <a:ext uri="{FF2B5EF4-FFF2-40B4-BE49-F238E27FC236}">
                <a16:creationId xmlns:a16="http://schemas.microsoft.com/office/drawing/2014/main" id="{4705C94D-A7C3-E006-7239-6AF814574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A18218FF-0C13-5260-3B2F-7136EEC7D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9BA02-5816-C3BE-8479-145CF32FB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823143"/>
            <a:ext cx="4023360" cy="1503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Some of our projects: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D1F09F-62FC-A06D-302A-046A8EF07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BA31B2-8CA3-69E9-DCA9-0785830BB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1A1953D-5C90-FE48-A48D-5D85F01F008C}"/>
              </a:ext>
            </a:extLst>
          </p:cNvPr>
          <p:cNvSpPr txBox="1">
            <a:spLocks/>
          </p:cNvSpPr>
          <p:nvPr/>
        </p:nvSpPr>
        <p:spPr>
          <a:xfrm>
            <a:off x="486109" y="4556064"/>
            <a:ext cx="4023360" cy="1503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/>
              <a:t>The Dollar Tool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0C9C85BA-A7C2-A405-1DCE-6718D26C8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130" y="795107"/>
            <a:ext cx="6830786" cy="50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39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9BE86FAA-E1A6-41F4-E7C1-C09DCCCA59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28" r="4899" b="2"/>
          <a:stretch>
            <a:fillRect/>
          </a:stretch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8" name="Freeform: Shape 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2F005-4B49-26EE-1728-6A59D0CE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823143"/>
            <a:ext cx="4023360" cy="1503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Some of our projects: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3EB5035-FE68-6ED5-B6F8-7FFE82447A71}"/>
              </a:ext>
            </a:extLst>
          </p:cNvPr>
          <p:cNvSpPr txBox="1">
            <a:spLocks/>
          </p:cNvSpPr>
          <p:nvPr/>
        </p:nvSpPr>
        <p:spPr>
          <a:xfrm>
            <a:off x="486109" y="4556064"/>
            <a:ext cx="4023360" cy="15033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/>
              <a:t>Tracking program participation</a:t>
            </a:r>
          </a:p>
        </p:txBody>
      </p:sp>
    </p:spTree>
    <p:extLst>
      <p:ext uri="{BB962C8B-B14F-4D97-AF65-F5344CB8AC3E}">
        <p14:creationId xmlns:p14="http://schemas.microsoft.com/office/powerpoint/2010/main" val="1363325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1FEC1-543B-BD7D-6D33-2AF9A62A9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B2C8F7-B325-993E-BD38-1EFA8FC5C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9">
            <a:extLst>
              <a:ext uri="{FF2B5EF4-FFF2-40B4-BE49-F238E27FC236}">
                <a16:creationId xmlns:a16="http://schemas.microsoft.com/office/drawing/2014/main" id="{73923470-E3A6-3866-83E7-A1E1A7EEB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79ACDB93-EEC8-5CD8-CB24-0B1FC53F7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D67E2-8EE6-D01C-02E2-6CDC58AD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823143"/>
            <a:ext cx="4023360" cy="1503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Some of our projects: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3D36D9-ACB2-30EB-E379-51913EC54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CDB4F6-09FB-D37C-B5B8-718C11918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0D9639-6F42-5B8B-0C81-620346829986}"/>
              </a:ext>
            </a:extLst>
          </p:cNvPr>
          <p:cNvSpPr txBox="1">
            <a:spLocks/>
          </p:cNvSpPr>
          <p:nvPr/>
        </p:nvSpPr>
        <p:spPr>
          <a:xfrm>
            <a:off x="486109" y="4556064"/>
            <a:ext cx="4023360" cy="150335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/>
              <a:t>Income and Poverty Explorer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57B0EBD-6792-5A70-97C0-FA22A91F7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23" y="1161409"/>
            <a:ext cx="7112601" cy="48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4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80B5D1-21D8-A745-7F3A-CE29D88B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90525"/>
            <a:ext cx="1090964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Tableau?</a:t>
            </a:r>
            <a:b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6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first, we need to get the software installed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17532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6D819-A4F1-C326-C7C3-3D9748C1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752"/>
          <a:stretch>
            <a:fillRect/>
          </a:stretch>
        </p:blipFill>
        <p:spPr>
          <a:xfrm>
            <a:off x="2123278" y="3067050"/>
            <a:ext cx="7942396" cy="30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0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F9A881-B8BF-329A-91AE-39A8E619D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D5A059-39F3-9096-0BF1-E9BB4533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9">
            <a:extLst>
              <a:ext uri="{FF2B5EF4-FFF2-40B4-BE49-F238E27FC236}">
                <a16:creationId xmlns:a16="http://schemas.microsoft.com/office/drawing/2014/main" id="{2B6CD7C4-E501-05ED-2015-81EA537BE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C565C5ED-5064-59B5-13AD-87DF6B06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5F6A6-0720-DD38-3109-2782863EF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823143"/>
            <a:ext cx="4023360" cy="1503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Some of our projects: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6F4E22-B1AD-7AF7-0D4A-9699A28F9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4DAA73-BC47-4ED0-4707-2DFC279DA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AA9DCE-27B0-4456-74DC-96D0392A4F89}"/>
              </a:ext>
            </a:extLst>
          </p:cNvPr>
          <p:cNvSpPr txBox="1">
            <a:spLocks/>
          </p:cNvSpPr>
          <p:nvPr/>
        </p:nvSpPr>
        <p:spPr>
          <a:xfrm>
            <a:off x="486109" y="4556064"/>
            <a:ext cx="4023360" cy="1503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/>
              <a:t>English Learners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9AD4F62-A484-8BA5-9A7E-A9D8DFE7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303" y="771988"/>
            <a:ext cx="6718441" cy="53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9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33694-4A56-2C81-0924-EBE0AA557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D05A708-E4BF-FBE8-BBAD-995062837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9">
            <a:extLst>
              <a:ext uri="{FF2B5EF4-FFF2-40B4-BE49-F238E27FC236}">
                <a16:creationId xmlns:a16="http://schemas.microsoft.com/office/drawing/2014/main" id="{42CBD500-CB5E-639B-3AF1-FA035B1F4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1">
            <a:extLst>
              <a:ext uri="{FF2B5EF4-FFF2-40B4-BE49-F238E27FC236}">
                <a16:creationId xmlns:a16="http://schemas.microsoft.com/office/drawing/2014/main" id="{9AF466E5-2FA6-13ED-9638-504E79B110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504CA-97E1-0DB8-9616-90E75601A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2823143"/>
            <a:ext cx="4023360" cy="1503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Some of our projects: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4A1C9F-1099-DF3D-8558-DB96D3459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F366E3-CB5C-3DE1-80D0-22791006C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24B419-C08B-7D00-DB89-3FC39892657A}"/>
              </a:ext>
            </a:extLst>
          </p:cNvPr>
          <p:cNvSpPr txBox="1">
            <a:spLocks/>
          </p:cNvSpPr>
          <p:nvPr/>
        </p:nvSpPr>
        <p:spPr>
          <a:xfrm>
            <a:off x="486109" y="4556064"/>
            <a:ext cx="4023360" cy="15033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i="1" dirty="0"/>
              <a:t>Meeting Dashboard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5BD60A4-8972-78BB-FDD3-94F0889D3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101" y="787742"/>
            <a:ext cx="6746844" cy="55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7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E7F0-AB41-2A82-75B7-19E77B2F6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5124"/>
            <a:ext cx="2808514" cy="4664075"/>
          </a:xfrm>
        </p:spPr>
        <p:txBody>
          <a:bodyPr>
            <a:normAutofit/>
          </a:bodyPr>
          <a:lstStyle/>
          <a:p>
            <a:r>
              <a:rPr lang="en-US" dirty="0"/>
              <a:t>Data Source Interface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Source:</a:t>
            </a:r>
            <a:br>
              <a:rPr lang="en-US" sz="3100" dirty="0"/>
            </a:br>
            <a:r>
              <a:rPr lang="en-US" sz="3100" dirty="0"/>
              <a:t>Tableau Help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79F803-2442-8157-A124-018751D61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3333"/>
          <a:stretch>
            <a:fillRect/>
          </a:stretch>
        </p:blipFill>
        <p:spPr bwMode="auto">
          <a:xfrm>
            <a:off x="2819400" y="522582"/>
            <a:ext cx="9144000" cy="581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37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BE4ED-3B0E-E55F-98F6-4F15D51D2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6FA7-1CE3-71DF-699A-8A623F49E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65124"/>
            <a:ext cx="2808514" cy="4664075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Worksheet Design Interface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Source:</a:t>
            </a:r>
            <a:br>
              <a:rPr lang="en-US" sz="3100" dirty="0"/>
            </a:br>
            <a:r>
              <a:rPr lang="en-US" sz="3100" dirty="0"/>
              <a:t>O’Reilly </a:t>
            </a:r>
            <a:r>
              <a:rPr lang="en-US" sz="3100" i="1" dirty="0"/>
              <a:t>Mastering Tableau</a:t>
            </a:r>
            <a:r>
              <a:rPr lang="en-US" sz="3100" dirty="0"/>
              <a:t> by David Baldwin</a:t>
            </a:r>
            <a:br>
              <a:rPr lang="en-US" sz="3100" b="1" dirty="0"/>
            </a:br>
            <a:endParaRPr lang="en-US" sz="3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7F710-749D-153B-F592-BF79ECEC3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13" y="0"/>
            <a:ext cx="9029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08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CF54E-D8C7-6E82-A163-73A8A180F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8C4F9-37C1-1F07-B115-D6E2B6224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Categories: Dimension vs Measures</a:t>
            </a:r>
            <a:br>
              <a:rPr lang="en-US" dirty="0"/>
            </a:br>
            <a:r>
              <a:rPr lang="en-US" dirty="0"/>
              <a:t>Blue and Green Pills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3A10-609B-D0C0-4BD2-4AE5FD65DB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i="1" dirty="0"/>
              <a:t>Dimensions </a:t>
            </a:r>
            <a:r>
              <a:rPr lang="en-US" dirty="0"/>
              <a:t>are qualitative, meaning they can't be measured but are instead described. Dimensions are often things like city or country, eye color, category, team name, etc. Dimensions are usually discrete.</a:t>
            </a:r>
          </a:p>
          <a:p>
            <a:r>
              <a:rPr lang="en-US" i="1" dirty="0"/>
              <a:t>Measures </a:t>
            </a:r>
            <a:r>
              <a:rPr lang="en-US" dirty="0"/>
              <a:t>are quantitative, meaning they can be measured and recorded with numbers. Measures can be things like sales, height, clicks, etc. In Tableau Desktop, measures are automatically aggregated; the default aggregation is SUM. Measures are usually continuous.</a:t>
            </a:r>
          </a:p>
        </p:txBody>
      </p:sp>
    </p:spTree>
    <p:extLst>
      <p:ext uri="{BB962C8B-B14F-4D97-AF65-F5344CB8AC3E}">
        <p14:creationId xmlns:p14="http://schemas.microsoft.com/office/powerpoint/2010/main" val="1317262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D6139-E263-346A-8CF5-CB1A0E9EA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8C99-4DBC-CD66-B896-83CB4297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Categories: Dimension vs Measures</a:t>
            </a:r>
            <a:br>
              <a:rPr lang="en-US" dirty="0"/>
            </a:br>
            <a:r>
              <a:rPr lang="en-US" dirty="0"/>
              <a:t>Blue and Green Pills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41599-D5C9-24D8-3D5E-05E6A16A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i="1" dirty="0"/>
              <a:t>Discrete </a:t>
            </a:r>
            <a:r>
              <a:rPr lang="en-US" dirty="0"/>
              <a:t>means individually separate or distinct. Toyota is distinct from Mazda. In Tableau Desktop, discrete values come into the view as a label and they create panes.</a:t>
            </a:r>
          </a:p>
          <a:p>
            <a:r>
              <a:rPr lang="en-US" i="1" dirty="0"/>
              <a:t>Continuous </a:t>
            </a:r>
            <a:r>
              <a:rPr lang="en-US" dirty="0"/>
              <a:t>means forming an unbroken, continuous whole. 7 is followed by 8 and then it's the same distance to 9, and 7.5 would fall midway between 7 and 8. In Tableau Desktop, continuous values come into the view as an axis.</a:t>
            </a:r>
          </a:p>
          <a:p>
            <a:r>
              <a:rPr lang="en-US" dirty="0"/>
              <a:t>Dimensions are usually discrete, and measures are usually continuous. However, this is not always the case. Dates can be either discrete or continuous.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33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854DEE1C-7FD6-4FA0-A96A-BDF952F19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9D102-0417-EF04-1343-1D6F7E47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370227"/>
            <a:ext cx="9144000" cy="6467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/>
              <a:t>A shorter answer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EAD11-482F-DDC4-3577-1C969AE2FD6D}"/>
              </a:ext>
            </a:extLst>
          </p:cNvPr>
          <p:cNvSpPr txBox="1"/>
          <p:nvPr/>
        </p:nvSpPr>
        <p:spPr>
          <a:xfrm>
            <a:off x="800100" y="5234159"/>
            <a:ext cx="10629900" cy="1049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3600" dirty="0"/>
              <a:t>Dimensions usually cannot be aggregated (summed, averaged </a:t>
            </a:r>
            <a:r>
              <a:rPr lang="en-US" sz="3600" dirty="0" err="1"/>
              <a:t>etc</a:t>
            </a:r>
            <a:r>
              <a:rPr lang="en-US" sz="3600" dirty="0"/>
              <a:t>), whereas measures can be.</a:t>
            </a:r>
          </a:p>
        </p:txBody>
      </p:sp>
      <p:pic>
        <p:nvPicPr>
          <p:cNvPr id="2050" name="Picture 2" descr="Blue And Green Pills - What Do They Mean Tableau? - The Data ...">
            <a:extLst>
              <a:ext uri="{FF2B5EF4-FFF2-40B4-BE49-F238E27FC236}">
                <a16:creationId xmlns:a16="http://schemas.microsoft.com/office/drawing/2014/main" id="{AABD8906-491F-113F-93DE-C832C28A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6"/>
          <a:stretch>
            <a:fillRect/>
          </a:stretch>
        </p:blipFill>
        <p:spPr bwMode="auto"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1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B198F-0E4A-321F-20A2-52F5DBAB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vs Long (Tall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0E8A1-468E-E2BE-FC43-BBE7D5FB1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2" y="1867974"/>
            <a:ext cx="11826516" cy="377395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11BB85-2D6B-2A1B-0A6F-78741BA748E6}"/>
              </a:ext>
            </a:extLst>
          </p:cNvPr>
          <p:cNvSpPr txBox="1">
            <a:spLocks/>
          </p:cNvSpPr>
          <p:nvPr/>
        </p:nvSpPr>
        <p:spPr>
          <a:xfrm>
            <a:off x="8671120" y="5495389"/>
            <a:ext cx="38061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/>
              <a:t>Wide</a:t>
            </a:r>
          </a:p>
        </p:txBody>
      </p:sp>
    </p:spTree>
    <p:extLst>
      <p:ext uri="{BB962C8B-B14F-4D97-AF65-F5344CB8AC3E}">
        <p14:creationId xmlns:p14="http://schemas.microsoft.com/office/powerpoint/2010/main" val="4140975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C53E3-AE80-693D-B585-B72B08A13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0FF923-2CAC-7CD5-50B6-469701F49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45" y="1882118"/>
            <a:ext cx="10703910" cy="41462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E706D4-6673-E0CE-1CB4-BD7E3F053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vs Long (Tall Data)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79BCF1-FD3A-B58C-36BA-3E43CBDC5E96}"/>
              </a:ext>
            </a:extLst>
          </p:cNvPr>
          <p:cNvSpPr txBox="1">
            <a:spLocks/>
          </p:cNvSpPr>
          <p:nvPr/>
        </p:nvSpPr>
        <p:spPr>
          <a:xfrm>
            <a:off x="8929028" y="5557061"/>
            <a:ext cx="38061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/>
              <a:t>Tall</a:t>
            </a:r>
          </a:p>
        </p:txBody>
      </p:sp>
    </p:spTree>
    <p:extLst>
      <p:ext uri="{BB962C8B-B14F-4D97-AF65-F5344CB8AC3E}">
        <p14:creationId xmlns:p14="http://schemas.microsoft.com/office/powerpoint/2010/main" val="2345987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A0B3E2-2003-7A48-AA78-69FD179E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162" y="569626"/>
            <a:ext cx="5857401" cy="6030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76D124-4525-3743-BEFF-35DAF40C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2" y="569626"/>
            <a:ext cx="5866319" cy="60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0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1999D-0F94-EAC0-0BB3-F20C7E0F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29" y="4611820"/>
            <a:ext cx="5544942" cy="10040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3"/>
              </a:rPr>
              <a:t>public.tableau.com</a:t>
            </a:r>
            <a:endParaRPr 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536C3-1389-6F2B-A76D-DCFF7239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327" y="601623"/>
            <a:ext cx="6510744" cy="55504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E31662-757C-3F59-C26E-9525886EF8BE}"/>
              </a:ext>
            </a:extLst>
          </p:cNvPr>
          <p:cNvSpPr txBox="1">
            <a:spLocks/>
          </p:cNvSpPr>
          <p:nvPr/>
        </p:nvSpPr>
        <p:spPr>
          <a:xfrm>
            <a:off x="379905" y="959556"/>
            <a:ext cx="4508183" cy="2816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u="sng" dirty="0"/>
              <a:t>Steps:</a:t>
            </a:r>
          </a:p>
          <a:p>
            <a:pPr marL="285750" indent="-274638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Download Tableau Desktop Public Edition</a:t>
            </a:r>
          </a:p>
          <a:p>
            <a:pPr marL="285750" indent="-274638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Sign Up for Tableau Public</a:t>
            </a:r>
          </a:p>
          <a:p>
            <a:pPr marL="285750" indent="-274638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Download the data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6AC64B3-CEDB-C0E5-2868-5AA59F1738FE}"/>
              </a:ext>
            </a:extLst>
          </p:cNvPr>
          <p:cNvSpPr txBox="1">
            <a:spLocks/>
          </p:cNvSpPr>
          <p:nvPr/>
        </p:nvSpPr>
        <p:spPr>
          <a:xfrm>
            <a:off x="204928" y="6152031"/>
            <a:ext cx="6947433" cy="4074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https://</a:t>
            </a:r>
            <a:r>
              <a:rPr lang="en-US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github.com</a:t>
            </a:r>
            <a:r>
              <a:rPr lang="en-US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profSeeger</a:t>
            </a:r>
            <a:r>
              <a:rPr lang="en-US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/itag2025</a:t>
            </a:r>
          </a:p>
        </p:txBody>
      </p:sp>
    </p:spTree>
    <p:extLst>
      <p:ext uri="{BB962C8B-B14F-4D97-AF65-F5344CB8AC3E}">
        <p14:creationId xmlns:p14="http://schemas.microsoft.com/office/powerpoint/2010/main" val="3366546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C79A1-5C01-3F49-AB23-79FEB591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1177" y="638290"/>
            <a:ext cx="5845930" cy="6063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EC5CF-E38E-4D42-91E0-1DC8DE86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2" y="638290"/>
            <a:ext cx="5842939" cy="60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80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36C9D-9DB9-2987-8D6B-22B81EBAA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2B47-0B4F-8639-B068-3234C46BA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Hands on Demo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E45E6-4C67-5A64-652E-EC4C442E2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4725" y="5042135"/>
            <a:ext cx="10354360" cy="531948"/>
          </a:xfrm>
        </p:spPr>
        <p:txBody>
          <a:bodyPr>
            <a:no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profSeeger</a:t>
            </a:r>
            <a:r>
              <a:rPr lang="en-US" sz="3200" dirty="0"/>
              <a:t>/itag2025</a:t>
            </a:r>
          </a:p>
        </p:txBody>
      </p:sp>
    </p:spTree>
    <p:extLst>
      <p:ext uri="{BB962C8B-B14F-4D97-AF65-F5344CB8AC3E}">
        <p14:creationId xmlns:p14="http://schemas.microsoft.com/office/powerpoint/2010/main" val="3533367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6E16D-3E39-03F4-C76E-E48E85AC8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7" y="1682044"/>
            <a:ext cx="3214311" cy="349391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Inflation</a:t>
            </a:r>
            <a:br>
              <a:rPr lang="en-US" dirty="0"/>
            </a:br>
            <a:r>
              <a:rPr lang="en-US" u="sng" dirty="0"/>
              <a:t>Conversion</a:t>
            </a:r>
            <a:br>
              <a:rPr lang="en-US" dirty="0"/>
            </a:br>
            <a:br>
              <a:rPr lang="en-US" dirty="0"/>
            </a:br>
            <a:r>
              <a:rPr lang="en-US" sz="4800" dirty="0"/>
              <a:t>1.21728529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13DB9F-A4D9-FB87-2B13-A833E9B4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099" y="321733"/>
            <a:ext cx="7772400" cy="63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11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FA9A-F372-B7D6-EA40-E2D11D8A7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569F-86CC-A15F-527B-01460924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Eval</a:t>
            </a: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2EF45808-67BE-708A-2EEC-02EFE791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193" y="807427"/>
            <a:ext cx="5243146" cy="52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66074-C062-BB69-D1BB-73B278119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screenshot of a computer&#10;&#10;AI-generated content may be incorrect.">
            <a:extLst>
              <a:ext uri="{FF2B5EF4-FFF2-40B4-BE49-F238E27FC236}">
                <a16:creationId xmlns:a16="http://schemas.microsoft.com/office/drawing/2014/main" id="{432E9292-B699-315C-8A58-55567242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934" y="520749"/>
            <a:ext cx="3301618" cy="564379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4A60E-5D9D-47C6-56BD-F2E72379B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Tableau? 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Explore Some </a:t>
            </a:r>
            <a:r>
              <a:rPr lang="en-US" sz="3700" i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Vizzes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D9C0F-858A-4A18-E94F-454014A0B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r>
              <a:rPr lang="en-US" dirty="0"/>
              <a:t>Viz of the Day </a:t>
            </a:r>
            <a:r>
              <a:rPr lang="en-US" dirty="0">
                <a:hlinkClick r:id="rId3"/>
              </a:rPr>
              <a:t>https://public.tableau.com/app/discover/viz-of-the-day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Butterflies …</a:t>
            </a:r>
          </a:p>
          <a:p>
            <a:pPr lvl="1"/>
            <a:r>
              <a:rPr lang="en-US" dirty="0">
                <a:hlinkClick r:id="rId4"/>
              </a:rPr>
              <a:t>https://public.tableau.com/app/profile/usda.data.viz.community.of.practice/viz/SubmissionD/Dashboard1</a:t>
            </a:r>
            <a:endParaRPr lang="en-US" dirty="0"/>
          </a:p>
          <a:p>
            <a:r>
              <a:rPr lang="en-US" dirty="0"/>
              <a:t>Butterfly Effect (Dashboard layout</a:t>
            </a:r>
          </a:p>
          <a:p>
            <a:pPr lvl="1"/>
            <a:r>
              <a:rPr lang="en-US" dirty="0">
                <a:hlinkClick r:id="rId5"/>
              </a:rPr>
              <a:t>https://public.tableau.com/app/profile/sparsonsdataviz/viz/TheButterflyChartEffect/TheButterflyChartEffect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Random Viz Search ???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42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A4D9BC-F447-A04A-DEDE-E399DDC44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A128E3-6E33-D547-0579-C4B002C4C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76" y="128862"/>
            <a:ext cx="3367924" cy="660377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4CD7FB-1CAA-3796-36EA-E2BED330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Iowa Workforce Development</a:t>
            </a:r>
            <a:endParaRPr lang="en-US" sz="37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0B737-D55F-74B6-CEF1-5520380641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984443"/>
            <a:ext cx="5257800" cy="41925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https://public.tableau.com/app/profile/iowalmi/vizzes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4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EFAA05-CD09-8A89-9075-1732D600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Product Comparison Guide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DD0F35-DFB6-E761-CFB8-D9780F61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>
            <a:fillRect/>
          </a:stretch>
        </p:blipFill>
        <p:spPr>
          <a:xfrm>
            <a:off x="4527804" y="643466"/>
            <a:ext cx="7664195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9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334FC-7C67-D501-45BA-5606243B4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0110A8C7-4A54-3441-3D0E-7140A26F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C2A4A-E1F7-6028-922A-2643C2C06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Product Comparison Guide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6246B-AF5D-9CA3-FC68-1D7021CF9E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4527804" y="843831"/>
            <a:ext cx="7664196" cy="4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65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2C6C2-E038-3FC5-E2EB-A8D6A18B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73" y="2898084"/>
            <a:ext cx="3429000" cy="3127252"/>
          </a:xfrm>
        </p:spPr>
        <p:txBody>
          <a:bodyPr anchor="b">
            <a:normAutofit/>
          </a:bodyPr>
          <a:lstStyle/>
          <a:p>
            <a:pPr algn="ctr"/>
            <a:r>
              <a:rPr lang="en-US" sz="4800" i="1" dirty="0"/>
              <a:t>Tableau Desktop Public 2025.1.2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02A9E-CD26-5B40-0957-94A5427AA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51270"/>
            <a:ext cx="6903720" cy="53554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37F7EF-8024-8FAF-C5F0-72D7330D3CD7}"/>
              </a:ext>
            </a:extLst>
          </p:cNvPr>
          <p:cNvSpPr txBox="1">
            <a:spLocks/>
          </p:cNvSpPr>
          <p:nvPr/>
        </p:nvSpPr>
        <p:spPr>
          <a:xfrm>
            <a:off x="469373" y="408884"/>
            <a:ext cx="3429000" cy="19026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Save</a:t>
            </a:r>
          </a:p>
          <a:p>
            <a:pPr algn="ctr"/>
            <a:r>
              <a:rPr lang="en-US" sz="5400" b="1" dirty="0"/>
              <a:t>Local File</a:t>
            </a:r>
          </a:p>
        </p:txBody>
      </p:sp>
    </p:spTree>
    <p:extLst>
      <p:ext uri="{BB962C8B-B14F-4D97-AF65-F5344CB8AC3E}">
        <p14:creationId xmlns:p14="http://schemas.microsoft.com/office/powerpoint/2010/main" val="39778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0084D-A7AA-144F-5701-8B4B99CFD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237" y="512759"/>
            <a:ext cx="673240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2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ISU Color Palett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C8102E"/>
      </a:accent1>
      <a:accent2>
        <a:srgbClr val="F1BE48"/>
      </a:accent2>
      <a:accent3>
        <a:srgbClr val="514727"/>
      </a:accent3>
      <a:accent4>
        <a:srgbClr val="9B935F"/>
      </a:accent4>
      <a:accent5>
        <a:srgbClr val="CAC7A7"/>
      </a:accent5>
      <a:accent6>
        <a:srgbClr val="76881D"/>
      </a:accent6>
      <a:hlink>
        <a:srgbClr val="006BA6"/>
      </a:hlink>
      <a:folHlink>
        <a:srgbClr val="707371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2387</TotalTime>
  <Words>542</Words>
  <Application>Microsoft Macintosh PowerPoint</Application>
  <PresentationFormat>Widescreen</PresentationFormat>
  <Paragraphs>69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Roboto</vt:lpstr>
      <vt:lpstr>Roboto Black</vt:lpstr>
      <vt:lpstr>Office Theme</vt:lpstr>
      <vt:lpstr>1_Office Theme</vt:lpstr>
      <vt:lpstr>Hands-On Introduction to Tableau Public's Geospatial Features</vt:lpstr>
      <vt:lpstr>What is Tableau? But first, we need to get the software installed</vt:lpstr>
      <vt:lpstr>public.tableau.com</vt:lpstr>
      <vt:lpstr>What is Tableau?  Let’s Explore Some Vizzes</vt:lpstr>
      <vt:lpstr>Iowa Workforce Development</vt:lpstr>
      <vt:lpstr>Product Comparison Guide</vt:lpstr>
      <vt:lpstr>Product Comparison Guide</vt:lpstr>
      <vt:lpstr>Tableau Desktop Public 2025.1.2</vt:lpstr>
      <vt:lpstr>PowerPoint Presentation</vt:lpstr>
      <vt:lpstr>PowerPoint Presentation</vt:lpstr>
      <vt:lpstr>Learning Resources</vt:lpstr>
      <vt:lpstr>Tableau Help</vt:lpstr>
      <vt:lpstr>Learning Resources</vt:lpstr>
      <vt:lpstr>Tableau Help</vt:lpstr>
      <vt:lpstr>Tableau Help</vt:lpstr>
      <vt:lpstr>Tableau Map Help</vt:lpstr>
      <vt:lpstr>Some of our projects:</vt:lpstr>
      <vt:lpstr>Some of our projects:</vt:lpstr>
      <vt:lpstr>Some of our projects:</vt:lpstr>
      <vt:lpstr>Some of our projects:</vt:lpstr>
      <vt:lpstr>Some of our projects:</vt:lpstr>
      <vt:lpstr>Data Source Interface  Source: Tableau Help</vt:lpstr>
      <vt:lpstr>Worksheet Design Interface  Source: O’Reilly Mastering Tableau by David Baldwin </vt:lpstr>
      <vt:lpstr>Data Categories: Dimension vs Measures Blue and Green Pills</vt:lpstr>
      <vt:lpstr>Data Categories: Dimension vs Measures Blue and Green Pills</vt:lpstr>
      <vt:lpstr>A shorter answer …</vt:lpstr>
      <vt:lpstr>Wide vs Long (Tall Data)</vt:lpstr>
      <vt:lpstr>Wide vs Long (Tall Data)</vt:lpstr>
      <vt:lpstr>PowerPoint Presentation</vt:lpstr>
      <vt:lpstr>PowerPoint Presentation</vt:lpstr>
      <vt:lpstr>Hands on Demo Time!</vt:lpstr>
      <vt:lpstr>Inflation Conversion  1.21728529</vt:lpstr>
      <vt:lpstr>Workshop Eval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Seeger, Christopher J [L A]</dc:creator>
  <cp:lastModifiedBy>Seeger, Christopher J [L A]</cp:lastModifiedBy>
  <cp:revision>63</cp:revision>
  <dcterms:created xsi:type="dcterms:W3CDTF">2024-10-01T02:46:33Z</dcterms:created>
  <dcterms:modified xsi:type="dcterms:W3CDTF">2025-06-03T14:49:34Z</dcterms:modified>
</cp:coreProperties>
</file>